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6" r:id="rId9"/>
    <p:sldId id="265" r:id="rId10"/>
    <p:sldId id="267" r:id="rId11"/>
    <p:sldId id="268" r:id="rId12"/>
    <p:sldId id="269" r:id="rId13"/>
    <p:sldId id="270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" d="100"/>
          <a:sy n="10" d="100"/>
        </p:scale>
        <p:origin x="-464" y="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251450"/>
            <a:ext cx="91440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250129"/>
            <a:ext cx="9144000" cy="60901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38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246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309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022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968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2/3/15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297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2/3/15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937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2/3/15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64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2/3/15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65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2/3/15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559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2/3/15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11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-186091"/>
            <a:ext cx="9144000" cy="933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647510"/>
            <a:ext cx="9144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896A8-9468-F84E-9138-F18A5D20EB88}" type="datetimeFigureOut">
              <a:rPr lang="en-US" smtClean="0"/>
              <a:t>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419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000" b="1" u="sng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986657"/>
            <a:ext cx="9144000" cy="852136"/>
          </a:xfrm>
        </p:spPr>
        <p:txBody>
          <a:bodyPr/>
          <a:lstStyle/>
          <a:p>
            <a:r>
              <a:rPr lang="en-US" dirty="0" smtClean="0"/>
              <a:t>The Yom Kippur War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51" y="-1"/>
            <a:ext cx="8384418" cy="621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90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Shuttle Diplomacy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Kissinger’s attempt to bargain w/ heads of state in ME</a:t>
            </a:r>
            <a:r>
              <a:rPr lang="en-US" dirty="0" smtClean="0">
                <a:sym typeface="Wingdings"/>
              </a:rPr>
              <a:t> Didn’t achieve much except calls to compromise for both</a:t>
            </a:r>
          </a:p>
          <a:p>
            <a:r>
              <a:rPr lang="en-US" dirty="0" smtClean="0">
                <a:sym typeface="Wingdings"/>
              </a:rPr>
              <a:t>1/18/74 – </a:t>
            </a:r>
            <a:r>
              <a:rPr lang="en-US" b="1" dirty="0" smtClean="0">
                <a:sym typeface="Wingdings"/>
              </a:rPr>
              <a:t>Egyptian-Israeli Accord </a:t>
            </a:r>
            <a:r>
              <a:rPr lang="en-US" dirty="0" smtClean="0">
                <a:sym typeface="Wingdings"/>
              </a:rPr>
              <a:t>– Mutual disengagement &amp; pullback of forces along Suez + UN protection for buffer zone</a:t>
            </a:r>
          </a:p>
          <a:p>
            <a:r>
              <a:rPr lang="en-US" dirty="0" smtClean="0">
                <a:sym typeface="Wingdings"/>
              </a:rPr>
              <a:t>3/18 – Embargo lifted</a:t>
            </a:r>
          </a:p>
          <a:p>
            <a:r>
              <a:rPr lang="en-US" dirty="0" smtClean="0">
                <a:sym typeface="Wingdings"/>
              </a:rPr>
              <a:t>May </a:t>
            </a:r>
            <a:r>
              <a:rPr lang="fr-FR" dirty="0" smtClean="0">
                <a:sym typeface="Wingdings"/>
              </a:rPr>
              <a:t>’</a:t>
            </a:r>
            <a:r>
              <a:rPr lang="en-US" dirty="0" smtClean="0">
                <a:sym typeface="Wingdings"/>
              </a:rPr>
              <a:t>74 – Ceasefire signed troops leave Golan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155" y="4878342"/>
            <a:ext cx="2813013" cy="197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055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Aftermath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1977 – Kissinger leaves office</a:t>
            </a:r>
          </a:p>
          <a:p>
            <a:pPr lvl="1"/>
            <a:r>
              <a:rPr lang="en-US" dirty="0" smtClean="0"/>
              <a:t>ISR still occupies most of Sinai, Palestinian territory</a:t>
            </a:r>
          </a:p>
          <a:p>
            <a:r>
              <a:rPr lang="en-US" dirty="0" smtClean="0"/>
              <a:t>Fall </a:t>
            </a:r>
            <a:r>
              <a:rPr lang="fr-FR" dirty="0" smtClean="0"/>
              <a:t>’</a:t>
            </a:r>
            <a:r>
              <a:rPr lang="en-US" dirty="0" smtClean="0"/>
              <a:t>78 – Carter meets w/ Sadat &amp; </a:t>
            </a:r>
            <a:r>
              <a:rPr lang="en-US" b="1" dirty="0" err="1" smtClean="0"/>
              <a:t>Menachem</a:t>
            </a:r>
            <a:r>
              <a:rPr lang="en-US" b="1" dirty="0" smtClean="0"/>
              <a:t> Begin </a:t>
            </a:r>
            <a:r>
              <a:rPr lang="en-US" dirty="0" smtClean="0"/>
              <a:t>@ Camp David</a:t>
            </a:r>
            <a:r>
              <a:rPr lang="en-US" dirty="0" smtClean="0">
                <a:sym typeface="Wingdings"/>
              </a:rPr>
              <a:t> no peace treaty</a:t>
            </a:r>
          </a:p>
          <a:p>
            <a:r>
              <a:rPr lang="en-US" dirty="0" smtClean="0">
                <a:sym typeface="Wingdings"/>
              </a:rPr>
              <a:t>Early </a:t>
            </a:r>
            <a:r>
              <a:rPr lang="fr-FR" dirty="0" smtClean="0">
                <a:sym typeface="Wingdings"/>
              </a:rPr>
              <a:t>’</a:t>
            </a:r>
            <a:r>
              <a:rPr lang="en-US" dirty="0" smtClean="0">
                <a:sym typeface="Wingdings"/>
              </a:rPr>
              <a:t>79 – Meet again &amp; sign a treaty…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783" y="3488426"/>
            <a:ext cx="6035689" cy="336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15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Camp David Accords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Egypt recognizes Israel; Peace</a:t>
            </a:r>
          </a:p>
          <a:p>
            <a:r>
              <a:rPr lang="en-US" dirty="0" smtClean="0"/>
              <a:t>Israel leaves Sinai</a:t>
            </a:r>
          </a:p>
          <a:p>
            <a:r>
              <a:rPr lang="en-US" dirty="0" smtClean="0"/>
              <a:t>Future of </a:t>
            </a:r>
            <a:r>
              <a:rPr lang="en-US" b="1" dirty="0" smtClean="0"/>
              <a:t>PLO</a:t>
            </a:r>
            <a:r>
              <a:rPr lang="en-US" dirty="0" smtClean="0"/>
              <a:t> vague</a:t>
            </a:r>
          </a:p>
          <a:p>
            <a:r>
              <a:rPr lang="en-US" dirty="0" smtClean="0"/>
              <a:t>No mention of Golan Heights or Jerusalem</a:t>
            </a:r>
          </a:p>
          <a:p>
            <a:r>
              <a:rPr lang="en-US" dirty="0" smtClean="0"/>
              <a:t>Nobel Peace Prizes all around!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867" y="3508625"/>
            <a:ext cx="4435045" cy="33296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508625"/>
            <a:ext cx="2466062" cy="342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66063" y="4560621"/>
            <a:ext cx="17614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Seriously! </a:t>
            </a:r>
          </a:p>
          <a:p>
            <a:r>
              <a:rPr lang="en-US" dirty="0" smtClean="0"/>
              <a:t>What about ME?</a:t>
            </a:r>
          </a:p>
          <a:p>
            <a:r>
              <a:rPr lang="en-US" dirty="0" smtClean="0"/>
              <a:t>- YA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833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Arab World…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Arab states denounced Sadat even though ISR left Sinai by 1982.</a:t>
            </a:r>
          </a:p>
          <a:p>
            <a:r>
              <a:rPr lang="en-US" dirty="0" smtClean="0"/>
              <a:t>Sadat assassinated by his own troops in 1981</a:t>
            </a:r>
          </a:p>
          <a:p>
            <a:pPr lvl="1"/>
            <a:r>
              <a:rPr lang="en-US" dirty="0" smtClean="0"/>
              <a:t>VP </a:t>
            </a:r>
            <a:r>
              <a:rPr lang="en-US" b="1" dirty="0" smtClean="0"/>
              <a:t>Hosni Mubarak </a:t>
            </a:r>
            <a:r>
              <a:rPr lang="en-US" dirty="0" smtClean="0"/>
              <a:t>takes over until 2011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8029"/>
            <a:ext cx="4095191" cy="23793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191" y="4637276"/>
            <a:ext cx="1674889" cy="22207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03502"/>
            <a:ext cx="2878135" cy="16845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8135" y="2785528"/>
            <a:ext cx="2820845" cy="18517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4278" y="3809621"/>
            <a:ext cx="3439722" cy="218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367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47510"/>
            <a:ext cx="9144000" cy="5109823"/>
          </a:xfrm>
        </p:spPr>
        <p:txBody>
          <a:bodyPr>
            <a:normAutofit/>
          </a:bodyPr>
          <a:lstStyle/>
          <a:p>
            <a:r>
              <a:rPr lang="en-US" dirty="0" smtClean="0"/>
              <a:t>1948 – 1</a:t>
            </a:r>
            <a:r>
              <a:rPr lang="en-US" baseline="30000" dirty="0" smtClean="0"/>
              <a:t>st</a:t>
            </a:r>
            <a:r>
              <a:rPr lang="en-US" dirty="0" smtClean="0"/>
              <a:t> </a:t>
            </a:r>
            <a:r>
              <a:rPr lang="en-US" b="1" dirty="0" smtClean="0"/>
              <a:t>Arab-Israeli War </a:t>
            </a:r>
            <a:r>
              <a:rPr lang="en-US" dirty="0" smtClean="0"/>
              <a:t>after ISR independence</a:t>
            </a:r>
          </a:p>
          <a:p>
            <a:r>
              <a:rPr lang="en-US" dirty="0" smtClean="0"/>
              <a:t>1956 – Suez Crisis</a:t>
            </a:r>
          </a:p>
          <a:p>
            <a:r>
              <a:rPr lang="en-US" dirty="0" smtClean="0"/>
              <a:t>1967 – </a:t>
            </a:r>
            <a:r>
              <a:rPr lang="en-US" b="1" dirty="0" smtClean="0"/>
              <a:t>Six Day War</a:t>
            </a:r>
          </a:p>
          <a:p>
            <a:pPr lvl="1"/>
            <a:r>
              <a:rPr lang="en-US" dirty="0" smtClean="0"/>
              <a:t>Israel takes over Sinai, Golan Heights, W. Bank, Gaza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pPr marL="514350" indent="-514350">
              <a:buAutoNum type="arabicPeriod"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949385"/>
            <a:ext cx="6904069" cy="39086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110" y="2949385"/>
            <a:ext cx="2264889" cy="301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906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the Arab World is Important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Trade Routes at Suez &amp; Gibraltar</a:t>
            </a:r>
          </a:p>
          <a:p>
            <a:r>
              <a:rPr lang="en-US" dirty="0" smtClean="0"/>
              <a:t>Center of the world’s 2</a:t>
            </a:r>
            <a:r>
              <a:rPr lang="en-US" baseline="30000" dirty="0" smtClean="0"/>
              <a:t>nd</a:t>
            </a:r>
            <a:r>
              <a:rPr lang="en-US" dirty="0" smtClean="0"/>
              <a:t> largest religion</a:t>
            </a:r>
          </a:p>
          <a:p>
            <a:r>
              <a:rPr lang="en-US" dirty="0" smtClean="0"/>
              <a:t>A </a:t>
            </a:r>
            <a:r>
              <a:rPr lang="en-US" dirty="0"/>
              <a:t>small percentage of Arabs control a large percentage of the world’s oil</a:t>
            </a:r>
            <a:r>
              <a:rPr lang="en-US" dirty="0" smtClean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8820"/>
            <a:ext cx="5319111" cy="3028207"/>
          </a:xfrm>
          <a:prstGeom prst="rect">
            <a:avLst/>
          </a:prstGeom>
        </p:spPr>
      </p:pic>
      <p:pic>
        <p:nvPicPr>
          <p:cNvPr id="5" name="Picture 4" descr="holyland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572" y="2510730"/>
            <a:ext cx="3793428" cy="289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50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Israel is Important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ISR has no </a:t>
            </a:r>
            <a:r>
              <a:rPr lang="en-US" dirty="0" smtClean="0"/>
              <a:t>oil, population, geographic </a:t>
            </a:r>
            <a:r>
              <a:rPr lang="en-US" dirty="0"/>
              <a:t>or strategic </a:t>
            </a:r>
            <a:r>
              <a:rPr lang="en-US" dirty="0" smtClean="0"/>
              <a:t>advantages &amp; is surrounded by enemies </a:t>
            </a:r>
          </a:p>
          <a:p>
            <a:r>
              <a:rPr lang="en-US" dirty="0" smtClean="0"/>
              <a:t>Driven army w/ high morale (IDF)</a:t>
            </a:r>
          </a:p>
          <a:p>
            <a:r>
              <a:rPr lang="en-US" dirty="0" smtClean="0"/>
              <a:t>High level of education</a:t>
            </a:r>
          </a:p>
          <a:p>
            <a:r>
              <a:rPr lang="en-US" dirty="0" smtClean="0"/>
              <a:t>“Moral Claim”</a:t>
            </a:r>
          </a:p>
          <a:p>
            <a:r>
              <a:rPr lang="en-US" dirty="0" smtClean="0"/>
              <a:t>Supported by US Jews politically &amp; economically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158" y="4078591"/>
            <a:ext cx="4071057" cy="277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19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New Start?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1970 – Nasser dies and </a:t>
            </a:r>
            <a:r>
              <a:rPr lang="en-US" b="1" dirty="0" smtClean="0"/>
              <a:t>Anwar Sadat </a:t>
            </a:r>
            <a:r>
              <a:rPr lang="en-US" dirty="0" smtClean="0"/>
              <a:t>takes over EGY w/ plan to reestablish US relations</a:t>
            </a:r>
          </a:p>
          <a:p>
            <a:pPr lvl="1"/>
            <a:r>
              <a:rPr lang="en-US" dirty="0" smtClean="0"/>
              <a:t>Thought US could get ISR out of Sinai better than USSR</a:t>
            </a:r>
          </a:p>
          <a:p>
            <a:r>
              <a:rPr lang="en-US" dirty="0" smtClean="0"/>
              <a:t>1972 – Expels 20K USSR troops</a:t>
            </a:r>
            <a:r>
              <a:rPr lang="en-US" dirty="0" smtClean="0">
                <a:sym typeface="Wingdings"/>
              </a:rPr>
              <a:t> show US he means business </a:t>
            </a:r>
          </a:p>
          <a:p>
            <a:r>
              <a:rPr lang="en-US" dirty="0" smtClean="0">
                <a:sym typeface="Wingdings"/>
              </a:rPr>
              <a:t>1973 – Sends </a:t>
            </a:r>
            <a:r>
              <a:rPr lang="en-US" b="1" dirty="0" smtClean="0">
                <a:sym typeface="Wingdings"/>
              </a:rPr>
              <a:t>Ismail </a:t>
            </a:r>
            <a:r>
              <a:rPr lang="en-US" dirty="0" smtClean="0">
                <a:sym typeface="Wingdings"/>
              </a:rPr>
              <a:t>to DC After no help, Sadat reluctantly goes back to USSR</a:t>
            </a:r>
          </a:p>
          <a:p>
            <a:pPr lvl="1"/>
            <a:r>
              <a:rPr lang="en-US" b="1" u="sng" dirty="0" smtClean="0">
                <a:sym typeface="Wingdings"/>
              </a:rPr>
              <a:t>AMBROSE</a:t>
            </a:r>
            <a:r>
              <a:rPr lang="en-US" dirty="0" smtClean="0">
                <a:sym typeface="Wingdings"/>
              </a:rPr>
              <a:t>: US did not care b/c they didn’t trust his intentions &amp; were worried about EGY attacking ISR</a:t>
            </a:r>
          </a:p>
          <a:p>
            <a:pPr marL="0" indent="0">
              <a:buNone/>
            </a:pPr>
            <a:endParaRPr lang="en-US" dirty="0" smtClean="0">
              <a:sym typeface="Wingdings"/>
            </a:endParaRPr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457" y="4843572"/>
            <a:ext cx="3015886" cy="201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51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Yom Kippur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10/6/1973 – EGY surprise attacks ISR</a:t>
            </a:r>
          </a:p>
          <a:p>
            <a:pPr lvl="1"/>
            <a:r>
              <a:rPr lang="en-US" dirty="0" smtClean="0"/>
              <a:t>EGY drove deep into Sinai</a:t>
            </a:r>
          </a:p>
          <a:p>
            <a:pPr lvl="1"/>
            <a:r>
              <a:rPr lang="en-US" dirty="0" smtClean="0"/>
              <a:t>ISR as a nation was threatened</a:t>
            </a:r>
            <a:r>
              <a:rPr lang="en-US" dirty="0" smtClean="0">
                <a:sym typeface="Wingdings"/>
              </a:rPr>
              <a:t> Needed US help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22860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62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Henry Kissinger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Quotes on 261; YKW barely addressed by Kissinger.</a:t>
            </a:r>
          </a:p>
          <a:p>
            <a:r>
              <a:rPr lang="en-US" u="sng" dirty="0" smtClean="0"/>
              <a:t>Challenge</a:t>
            </a:r>
            <a:r>
              <a:rPr lang="en-US" dirty="0" smtClean="0"/>
              <a:t>: Had to save ISR while avoiding </a:t>
            </a:r>
            <a:r>
              <a:rPr lang="en-US" b="1" dirty="0" smtClean="0"/>
              <a:t>OPEC </a:t>
            </a:r>
            <a:r>
              <a:rPr lang="en-US" dirty="0" smtClean="0"/>
              <a:t>oil embargo and bring peace to the Middle East</a:t>
            </a:r>
          </a:p>
          <a:p>
            <a:pPr lvl="1"/>
            <a:r>
              <a:rPr lang="en-US" dirty="0" smtClean="0"/>
              <a:t>Proposes ceasefire, but neither side would accept because they were losing (ISR) or not winning enough (EGY)</a:t>
            </a:r>
          </a:p>
          <a:p>
            <a:pPr lvl="1"/>
            <a:r>
              <a:rPr lang="en-US" dirty="0" smtClean="0"/>
              <a:t>US Congress/Public thought ISR the victim</a:t>
            </a:r>
          </a:p>
          <a:p>
            <a:pPr lvl="1"/>
            <a:r>
              <a:rPr lang="en-US" dirty="0" smtClean="0"/>
              <a:t>Soviets made it worse by shipping arms after promising not to</a:t>
            </a:r>
            <a:r>
              <a:rPr lang="en-US" dirty="0" smtClean="0">
                <a:sym typeface="Wingdings"/>
              </a:rPr>
              <a:t> </a:t>
            </a:r>
            <a:r>
              <a:rPr lang="en-US" b="1" u="sng" dirty="0" smtClean="0">
                <a:sym typeface="Wingdings"/>
              </a:rPr>
              <a:t>AMBROSE</a:t>
            </a:r>
            <a:r>
              <a:rPr lang="en-US" dirty="0" smtClean="0">
                <a:sym typeface="Wingdings"/>
              </a:rPr>
              <a:t>: Challenge to US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439" y="4765440"/>
            <a:ext cx="2190376" cy="20925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139" y="4765440"/>
            <a:ext cx="3219323" cy="209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97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Kissinger Picks Israel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 smtClean="0"/>
              <a:t>AMBROSE</a:t>
            </a:r>
            <a:r>
              <a:rPr lang="en-US" dirty="0" smtClean="0"/>
              <a:t>: Kissinger gives in to pressure b/c Russian guns should never prevail over US guns.</a:t>
            </a:r>
            <a:endParaRPr lang="en-US" dirty="0"/>
          </a:p>
          <a:p>
            <a:r>
              <a:rPr lang="en-US" dirty="0"/>
              <a:t>Military aid on 10/13</a:t>
            </a:r>
            <a:r>
              <a:rPr lang="en-US" dirty="0">
                <a:sym typeface="Wingdings"/>
              </a:rPr>
              <a:t> Encirclement of EGY army &amp; SYR to Golan Hts. by 10/15</a:t>
            </a:r>
          </a:p>
          <a:p>
            <a:r>
              <a:rPr lang="en-US" dirty="0">
                <a:sym typeface="Wingdings"/>
              </a:rPr>
              <a:t>Arab Response: </a:t>
            </a:r>
            <a:r>
              <a:rPr lang="en-US" b="1" dirty="0" smtClean="0">
                <a:sym typeface="Wingdings"/>
              </a:rPr>
              <a:t>Great Oil Embargo of 1973</a:t>
            </a:r>
            <a:endParaRPr lang="en-US" b="1" dirty="0">
              <a:sym typeface="Wingdings"/>
            </a:endParaRPr>
          </a:p>
          <a:p>
            <a:pPr lvl="1"/>
            <a:r>
              <a:rPr lang="en-US" b="1" u="sng" dirty="0" smtClean="0">
                <a:sym typeface="Wingdings"/>
              </a:rPr>
              <a:t>AMBROSE</a:t>
            </a:r>
            <a:r>
              <a:rPr lang="en-US" dirty="0" smtClean="0">
                <a:sym typeface="Wingdings"/>
              </a:rPr>
              <a:t>: We never thought they’d stick together; We </a:t>
            </a:r>
            <a:r>
              <a:rPr lang="en-US" dirty="0">
                <a:sym typeface="Wingdings"/>
              </a:rPr>
              <a:t>need them more than they need </a:t>
            </a:r>
            <a:r>
              <a:rPr lang="en-US" dirty="0" smtClean="0">
                <a:sym typeface="Wingdings"/>
              </a:rPr>
              <a:t>us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580" y="3916978"/>
            <a:ext cx="2589406" cy="29179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448" y="4332727"/>
            <a:ext cx="3787910" cy="252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4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WWIII? No.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10/22 – </a:t>
            </a:r>
            <a:r>
              <a:rPr lang="en-US" b="1" dirty="0" smtClean="0"/>
              <a:t>UNSC-338 </a:t>
            </a:r>
            <a:r>
              <a:rPr lang="en-US" dirty="0" smtClean="0"/>
              <a:t>– Kiss. (through UN) &amp; USSR call for ceasefire &amp; implementation of </a:t>
            </a:r>
            <a:r>
              <a:rPr lang="en-US" b="1" dirty="0" smtClean="0"/>
              <a:t>UNSC-242</a:t>
            </a:r>
          </a:p>
          <a:p>
            <a:r>
              <a:rPr lang="en-US" b="1" dirty="0" smtClean="0"/>
              <a:t>Moshe Dayan</a:t>
            </a:r>
            <a:r>
              <a:rPr lang="en-US" dirty="0" smtClean="0"/>
              <a:t> (IDF) – Clashed w/ Kissinger b/c of delicate oil situation</a:t>
            </a:r>
            <a:r>
              <a:rPr lang="en-US" dirty="0" smtClean="0">
                <a:sym typeface="Wingdings"/>
              </a:rPr>
              <a:t> angry</a:t>
            </a:r>
            <a:endParaRPr lang="en-US" dirty="0" smtClean="0"/>
          </a:p>
          <a:p>
            <a:pPr lvl="1"/>
            <a:r>
              <a:rPr lang="en-US" dirty="0" smtClean="0"/>
              <a:t>Brezhnev suggests US/USSR force to stop Dayan</a:t>
            </a:r>
            <a:r>
              <a:rPr lang="en-US" dirty="0" smtClean="0">
                <a:sym typeface="Wingdings"/>
              </a:rPr>
              <a:t></a:t>
            </a:r>
          </a:p>
          <a:p>
            <a:pPr lvl="1"/>
            <a:r>
              <a:rPr lang="en-US" dirty="0" smtClean="0">
                <a:sym typeface="Wingdings"/>
              </a:rPr>
              <a:t>Kissinger’s “Deliberate Overreaction” (264) resulted in Brezhnev agreeing to non-nuclear UN Peacekeepers</a:t>
            </a:r>
          </a:p>
          <a:p>
            <a:pPr lvl="1"/>
            <a:r>
              <a:rPr lang="en-US" dirty="0" smtClean="0">
                <a:sym typeface="Wingdings"/>
              </a:rPr>
              <a:t>Brezhnev agreed Dayan ended pressure War ends.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582" y="4765440"/>
            <a:ext cx="1469152" cy="20925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470" y="4739216"/>
            <a:ext cx="3176587" cy="211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1365"/>
      </p:ext>
    </p:extLst>
  </p:cSld>
  <p:clrMapOvr>
    <a:masterClrMapping/>
  </p:clrMapOvr>
</p:sld>
</file>

<file path=ppt/theme/theme1.xml><?xml version="1.0" encoding="utf-8"?>
<a:theme xmlns:a="http://schemas.openxmlformats.org/drawingml/2006/main" name="EdwardsPP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1387</TotalTime>
  <Words>632</Words>
  <Application>Microsoft Macintosh PowerPoint</Application>
  <PresentationFormat>On-screen Show (4:3)</PresentationFormat>
  <Paragraphs>68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EdwardsPPT</vt:lpstr>
      <vt:lpstr>The Yom Kippur War</vt:lpstr>
      <vt:lpstr>Background</vt:lpstr>
      <vt:lpstr>Why the Arab World is Important</vt:lpstr>
      <vt:lpstr>Why Israel is Important</vt:lpstr>
      <vt:lpstr>A New Start?</vt:lpstr>
      <vt:lpstr>Yom Kippur</vt:lpstr>
      <vt:lpstr>Henry Kissinger</vt:lpstr>
      <vt:lpstr>Kissinger Picks Israel</vt:lpstr>
      <vt:lpstr>WWIII? No.</vt:lpstr>
      <vt:lpstr>Shuttle Diplomacy</vt:lpstr>
      <vt:lpstr>Aftermath</vt:lpstr>
      <vt:lpstr>Camp David Accords</vt:lpstr>
      <vt:lpstr>In the Arab World…</vt:lpstr>
    </vt:vector>
  </TitlesOfParts>
  <Company>Upper St. Clair School District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Technology Department</dc:creator>
  <cp:lastModifiedBy>Ananya Cleetus</cp:lastModifiedBy>
  <cp:revision>43</cp:revision>
  <dcterms:created xsi:type="dcterms:W3CDTF">2013-07-02T01:42:20Z</dcterms:created>
  <dcterms:modified xsi:type="dcterms:W3CDTF">2015-02-03T15:44:32Z</dcterms:modified>
</cp:coreProperties>
</file>